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9" r:id="rId4"/>
    <p:sldId id="262" r:id="rId5"/>
    <p:sldId id="286" r:id="rId6"/>
    <p:sldId id="291" r:id="rId7"/>
    <p:sldId id="287" r:id="rId8"/>
    <p:sldId id="288" r:id="rId9"/>
    <p:sldId id="292" r:id="rId10"/>
    <p:sldId id="294" r:id="rId11"/>
    <p:sldId id="269" r:id="rId12"/>
    <p:sldId id="289" r:id="rId13"/>
    <p:sldId id="270" r:id="rId14"/>
    <p:sldId id="295" r:id="rId15"/>
    <p:sldId id="275" r:id="rId16"/>
    <p:sldId id="290" r:id="rId17"/>
    <p:sldId id="276" r:id="rId18"/>
    <p:sldId id="293" r:id="rId19"/>
    <p:sldId id="277" r:id="rId20"/>
    <p:sldId id="284" r:id="rId21"/>
  </p:sldIdLst>
  <p:sldSz cx="9144000" cy="6858000" type="screen4x3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dinand Bulmer" initials="FB" lastIdx="2" clrIdx="0">
    <p:extLst>
      <p:ext uri="{19B8F6BF-5375-455C-9EA6-DF929625EA0E}">
        <p15:presenceInfo xmlns:p15="http://schemas.microsoft.com/office/powerpoint/2012/main" userId="S-1-5-21-2835755355-634858697-2241794094-871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94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59B4A-8552-42F5-9FA5-D7C055BA0768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228FE-0AB6-4340-B814-89894002C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076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817705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/>
          <a:lstStyle/>
          <a:p>
            <a:fld id="{0820F62A-1593-8B43-90C4-212E66E07C1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8362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8" name="Shape 2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MBBS</a:t>
            </a:r>
            <a:r>
              <a:rPr b="0" dirty="0"/>
              <a:t>:  For this purpose hands-on experience in a nursing home or similar environment can be more rewarding and informative than shadowing and talking to doctors. </a:t>
            </a:r>
          </a:p>
          <a:p>
            <a:pPr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Biomedical Science: </a:t>
            </a:r>
            <a:r>
              <a:rPr b="0" dirty="0"/>
              <a:t>no work experience necessary. We’re just looking for an interest in subject as reflected in the personal statement (UCAS form).</a:t>
            </a:r>
          </a:p>
          <a:p>
            <a:pPr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Physiotherapy:</a:t>
            </a:r>
            <a:r>
              <a:rPr b="0" dirty="0"/>
              <a:t> would prefer </a:t>
            </a:r>
            <a:r>
              <a:rPr b="0" dirty="0" err="1"/>
              <a:t>Physio</a:t>
            </a:r>
            <a:r>
              <a:rPr b="0" dirty="0"/>
              <a:t> work experience, but would except experience of working with the public e.g. nursing homes, care homes ( interactions and communication) for a period of 1-2hrs per week for about 3mths.  Looking to assess from application and interview app’s understanding of NHS </a:t>
            </a:r>
            <a:r>
              <a:rPr b="0" dirty="0" err="1"/>
              <a:t>Physio</a:t>
            </a:r>
            <a:r>
              <a:rPr b="0" dirty="0"/>
              <a:t> (have they done their research and reading), </a:t>
            </a:r>
            <a:r>
              <a:rPr b="0" dirty="0" err="1"/>
              <a:t>Physio</a:t>
            </a:r>
            <a:r>
              <a:rPr b="0" dirty="0"/>
              <a:t> as a career &amp; understanding of working with the public.  Again those students studying on the Foundation in Medical and Biomedical Sciences will receive assistance in obtaining this type of work experience.</a:t>
            </a:r>
          </a:p>
          <a:p>
            <a:pPr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Radiography</a:t>
            </a:r>
            <a:r>
              <a:rPr b="0" dirty="0"/>
              <a:t>: Desirable prior to interview – 1 or 2 days shadowing within the profession, again students on the Foundation in Medical and Biomedical Sciences who progressed to this route will receive assistance on how to obtain relevant work experience. </a:t>
            </a:r>
          </a:p>
        </p:txBody>
      </p:sp>
    </p:spTree>
    <p:extLst>
      <p:ext uri="{BB962C8B-B14F-4D97-AF65-F5344CB8AC3E}">
        <p14:creationId xmlns:p14="http://schemas.microsoft.com/office/powerpoint/2010/main" val="1223828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E698-1DA1-4FBF-9870-960C5AC72D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98F5E-BABB-4737-9AFA-9C57DAA27CB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652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E698-1DA1-4FBF-9870-960C5AC72D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98F5E-BABB-4737-9AFA-9C57DAA27CB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28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E698-1DA1-4FBF-9870-960C5AC72D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98F5E-BABB-4737-9AFA-9C57DAA27CB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25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E698-1DA1-4FBF-9870-960C5AC72D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98F5E-BABB-4737-9AFA-9C57DAA27CB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66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E698-1DA1-4FBF-9870-960C5AC72D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98F5E-BABB-4737-9AFA-9C57DAA27CB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8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E698-1DA1-4FBF-9870-960C5AC72D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98F5E-BABB-4737-9AFA-9C57DAA27CB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744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E698-1DA1-4FBF-9870-960C5AC72D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98F5E-BABB-4737-9AFA-9C57DAA27CB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0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E698-1DA1-4FBF-9870-960C5AC72D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98F5E-BABB-4737-9AFA-9C57DAA27CB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31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E698-1DA1-4FBF-9870-960C5AC72D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98F5E-BABB-4737-9AFA-9C57DAA27CB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061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E698-1DA1-4FBF-9870-960C5AC72D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98F5E-BABB-4737-9AFA-9C57DAA27CB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79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E698-1DA1-4FBF-9870-960C5AC72D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98F5E-BABB-4737-9AFA-9C57DAA27CB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02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r>
              <a:t>Click to edit Master text styles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r>
              <a:t>Click to edit Master text styles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1D30E698-1DA1-4FBF-9870-960C5AC72D59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hangingPunct="1"/>
              <a:t>13/09/2017</a:t>
            </a:fld>
            <a:endParaRPr lang="en-GB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en-GB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D2398F5E-BABB-4737-9AFA-9C57DAA27CB9}" type="slidenum">
              <a:rPr lang="en-GB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hangingPunct="1"/>
              <a:t>‹#›</a:t>
            </a:fld>
            <a:endParaRPr lang="en-GB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7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kcat.ac.uk" TargetMode="External"/><Relationship Id="rId3" Type="http://schemas.openxmlformats.org/officeDocument/2006/relationships/hyperlink" Target="http://www.atasteofmedicine.com/" TargetMode="External"/><Relationship Id="rId7" Type="http://schemas.openxmlformats.org/officeDocument/2006/relationships/hyperlink" Target="http://www.gmc.org.uk/" TargetMode="External"/><Relationship Id="rId2" Type="http://schemas.openxmlformats.org/officeDocument/2006/relationships/hyperlink" Target="http://www.sgul.ac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hscareers.nhs.uk" TargetMode="External"/><Relationship Id="rId5" Type="http://schemas.openxmlformats.org/officeDocument/2006/relationships/hyperlink" Target="http://www.admissionstestingservice.org/for-test-takers/bmat/" TargetMode="External"/><Relationship Id="rId10" Type="http://schemas.openxmlformats.org/officeDocument/2006/relationships/hyperlink" Target="mailto:global@sgul.ac.uk" TargetMode="External"/><Relationship Id="rId4" Type="http://schemas.openxmlformats.org/officeDocument/2006/relationships/hyperlink" Target="http://www.medschools.ac.uk/" TargetMode="External"/><Relationship Id="rId9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/>
        </p:nvSpPr>
        <p:spPr>
          <a:xfrm>
            <a:off x="-3" y="6392624"/>
            <a:ext cx="9144004" cy="465377"/>
          </a:xfrm>
          <a:prstGeom prst="rect">
            <a:avLst/>
          </a:prstGeom>
          <a:solidFill>
            <a:srgbClr val="1F497D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0" y="5469294"/>
            <a:ext cx="9144000" cy="923330"/>
          </a:xfrm>
          <a:prstGeom prst="rect">
            <a:avLst/>
          </a:prstGeom>
          <a:solidFill>
            <a:srgbClr val="FFFFFF">
              <a:alpha val="87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smtClean="0"/>
              <a:t>UK </a:t>
            </a:r>
            <a:r>
              <a:rPr dirty="0"/>
              <a:t>Medical </a:t>
            </a:r>
            <a:r>
              <a:rPr lang="en-GB" dirty="0"/>
              <a:t>S</a:t>
            </a:r>
            <a:r>
              <a:rPr dirty="0" err="1" smtClean="0"/>
              <a:t>chool</a:t>
            </a:r>
            <a:r>
              <a:rPr lang="en-GB" dirty="0" smtClean="0"/>
              <a:t> Admissions</a:t>
            </a:r>
            <a:endParaRPr dirty="0"/>
          </a:p>
          <a:p>
            <a:pPr>
              <a:defRPr sz="17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dirty="0" smtClean="0"/>
              <a:t>Mark Blakemore</a:t>
            </a:r>
            <a:r>
              <a:rPr dirty="0" smtClean="0"/>
              <a:t>, </a:t>
            </a:r>
            <a:r>
              <a:rPr dirty="0"/>
              <a:t>Director, International Development</a:t>
            </a:r>
          </a:p>
          <a:p>
            <a:pPr>
              <a:defRPr sz="17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St George’s, University of London</a:t>
            </a:r>
          </a:p>
        </p:txBody>
      </p:sp>
      <p:sp>
        <p:nvSpPr>
          <p:cNvPr id="115" name="Shape 115"/>
          <p:cNvSpPr/>
          <p:nvPr/>
        </p:nvSpPr>
        <p:spPr>
          <a:xfrm>
            <a:off x="-1" y="-1"/>
            <a:ext cx="9144004" cy="465378"/>
          </a:xfrm>
          <a:prstGeom prst="rect">
            <a:avLst/>
          </a:prstGeom>
          <a:solidFill>
            <a:srgbClr val="1F497D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/>
        </p:nvSpPr>
        <p:spPr>
          <a:xfrm>
            <a:off x="-3" y="6392624"/>
            <a:ext cx="9144004" cy="465377"/>
          </a:xfrm>
          <a:prstGeom prst="rect">
            <a:avLst/>
          </a:prstGeom>
          <a:solidFill>
            <a:srgbClr val="1F497D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-1" y="1399741"/>
            <a:ext cx="9144003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41" name="Shape 241"/>
          <p:cNvSpPr>
            <a:spLocks noGrp="1"/>
          </p:cNvSpPr>
          <p:nvPr>
            <p:ph type="body" sz="half" idx="1"/>
          </p:nvPr>
        </p:nvSpPr>
        <p:spPr>
          <a:xfrm>
            <a:off x="214822" y="1844823"/>
            <a:ext cx="4827039" cy="475253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500"/>
              </a:spcBef>
              <a:buClr>
                <a:srgbClr val="000000"/>
              </a:buClr>
              <a:defRPr sz="22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dirty="0" smtClean="0"/>
              <a:t>Some universities ‘score’ personal statement, others don’t (and refer back at interview)</a:t>
            </a:r>
          </a:p>
          <a:p>
            <a:pPr>
              <a:spcBef>
                <a:spcPts val="500"/>
              </a:spcBef>
              <a:buClr>
                <a:srgbClr val="000000"/>
              </a:buClr>
              <a:defRPr sz="22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dirty="0" smtClean="0"/>
              <a:t>Overall lack of prescription around previous experiences – many talk around ‘caring situations’ or ‘health-related’ experiences.  Only 2 schools refer directly to clinically related experience</a:t>
            </a:r>
            <a:endParaRPr dirty="0"/>
          </a:p>
          <a:p>
            <a:pPr>
              <a:spcBef>
                <a:spcPts val="500"/>
              </a:spcBef>
              <a:buClr>
                <a:srgbClr val="000000"/>
              </a:buClr>
              <a:defRPr sz="22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smtClean="0"/>
              <a:t>Whole </a:t>
            </a:r>
            <a:r>
              <a:rPr dirty="0"/>
              <a:t>range of </a:t>
            </a:r>
            <a:r>
              <a:rPr lang="en-GB" dirty="0" smtClean="0"/>
              <a:t>co-curricular </a:t>
            </a:r>
            <a:r>
              <a:rPr dirty="0" smtClean="0"/>
              <a:t>experiences </a:t>
            </a:r>
            <a:r>
              <a:rPr dirty="0"/>
              <a:t>can be </a:t>
            </a:r>
            <a:r>
              <a:rPr dirty="0" smtClean="0"/>
              <a:t>relevant</a:t>
            </a:r>
            <a:endParaRPr lang="en-GB" dirty="0" smtClean="0"/>
          </a:p>
          <a:p>
            <a:pPr>
              <a:spcBef>
                <a:spcPts val="500"/>
              </a:spcBef>
              <a:buClr>
                <a:srgbClr val="000000"/>
              </a:buClr>
              <a:defRPr sz="22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dirty="0" smtClean="0"/>
              <a:t>Key </a:t>
            </a:r>
            <a:r>
              <a:rPr b="1" dirty="0"/>
              <a:t>for students to </a:t>
            </a:r>
            <a:r>
              <a:rPr lang="en-GB" b="1" dirty="0" smtClean="0"/>
              <a:t>demonstrate learning and </a:t>
            </a:r>
            <a:r>
              <a:rPr b="1" dirty="0" smtClean="0"/>
              <a:t>reflect </a:t>
            </a:r>
            <a:r>
              <a:rPr b="1" dirty="0"/>
              <a:t>on their experiences</a:t>
            </a:r>
          </a:p>
        </p:txBody>
      </p:sp>
      <p:pic>
        <p:nvPicPr>
          <p:cNvPr id="242" name="image1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26026" y="1497106"/>
            <a:ext cx="1631443" cy="2456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age13.jpg" descr="http://images.icnetwork.co.uk/upl/chesterchronicle/mar2009/8/3/image-7-for-gallery-photo-of-the-month-march-gallery-316010192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12576" y="4337765"/>
            <a:ext cx="2713132" cy="1808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age14.jpg" descr="http://www.projects-abroad.co.uk/_photos/projects/care/thailand/overseas-volunteer-work-children-thailand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88048" y="1703294"/>
            <a:ext cx="1849058" cy="2462946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Shape 245"/>
          <p:cNvSpPr/>
          <p:nvPr/>
        </p:nvSpPr>
        <p:spPr>
          <a:xfrm>
            <a:off x="107503" y="384078"/>
            <a:ext cx="5760642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000" b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 smtClean="0"/>
              <a:t>Personal statement, reference and previous experiences</a:t>
            </a:r>
            <a:endParaRPr dirty="0"/>
          </a:p>
        </p:txBody>
      </p:sp>
      <p:pic>
        <p:nvPicPr>
          <p:cNvPr id="246" name="image2.jpg" descr="StG_CMYK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88729" y="116632"/>
            <a:ext cx="2464771" cy="11521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-3" y="6392624"/>
            <a:ext cx="9144004" cy="465377"/>
          </a:xfrm>
          <a:prstGeom prst="rect">
            <a:avLst/>
          </a:prstGeom>
          <a:solidFill>
            <a:srgbClr val="1F497D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107504" y="384078"/>
            <a:ext cx="5062538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000" b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 smtClean="0"/>
              <a:t>Entry Tests (1) - UKCAT</a:t>
            </a:r>
            <a:endParaRPr dirty="0"/>
          </a:p>
        </p:txBody>
      </p:sp>
      <p:sp>
        <p:nvSpPr>
          <p:cNvPr id="133" name="Shape 133"/>
          <p:cNvSpPr/>
          <p:nvPr/>
        </p:nvSpPr>
        <p:spPr>
          <a:xfrm>
            <a:off x="-1" y="1399741"/>
            <a:ext cx="9144003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611187" y="1772815"/>
            <a:ext cx="7632701" cy="440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000" dirty="0" smtClean="0"/>
              <a:t>Used by 24 university for school leavers programmes (many graduate programmes use GAMSAT)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000" dirty="0" smtClean="0"/>
              <a:t>Taken July – early October prior to application at Pearson testing centres – immediate results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000" dirty="0" smtClean="0"/>
              <a:t>Each university sets a cut off – is used as a primary tool to select for interview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000" dirty="0" smtClean="0"/>
              <a:t>Explores cognitive </a:t>
            </a:r>
            <a:r>
              <a:rPr lang="en-GB" sz="2000" dirty="0"/>
              <a:t>powers and other attributes considered to be valuable for healthcare </a:t>
            </a:r>
            <a:r>
              <a:rPr lang="en-GB" sz="2000" dirty="0" smtClean="0"/>
              <a:t>professionals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000" dirty="0" smtClean="0"/>
              <a:t>No specific </a:t>
            </a:r>
            <a:r>
              <a:rPr lang="en-GB" sz="2000" dirty="0"/>
              <a:t>curriculum or science </a:t>
            </a:r>
            <a:r>
              <a:rPr lang="en-GB" sz="2000" dirty="0" smtClean="0"/>
              <a:t>content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000" dirty="0" smtClean="0"/>
              <a:t>No revision </a:t>
            </a:r>
            <a:r>
              <a:rPr lang="en-GB" sz="2000" dirty="0"/>
              <a:t>required but </a:t>
            </a:r>
            <a:r>
              <a:rPr lang="en-GB" sz="2000" dirty="0" smtClean="0"/>
              <a:t>practice question taking advised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000" dirty="0" smtClean="0"/>
              <a:t>Significant number of preparation programmes now available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000" dirty="0" smtClean="0"/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000" dirty="0" smtClean="0"/>
          </a:p>
          <a:p>
            <a:pPr>
              <a:buSzPct val="100000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000" dirty="0" smtClean="0"/>
          </a:p>
        </p:txBody>
      </p:sp>
      <p:pic>
        <p:nvPicPr>
          <p:cNvPr id="135" name="image2.jpg" descr="StG_CMY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8729" y="116632"/>
            <a:ext cx="2464771" cy="115212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817900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/>
        </p:nvSpPr>
        <p:spPr>
          <a:xfrm>
            <a:off x="-3" y="6392624"/>
            <a:ext cx="9144004" cy="465377"/>
          </a:xfrm>
          <a:prstGeom prst="rect">
            <a:avLst/>
          </a:prstGeom>
          <a:solidFill>
            <a:srgbClr val="1F497D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-1" y="1399741"/>
            <a:ext cx="9144003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107503" y="384078"/>
            <a:ext cx="7416826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000" b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smtClean="0"/>
              <a:t>UKCAT</a:t>
            </a:r>
            <a:r>
              <a:rPr lang="en-GB" dirty="0" smtClean="0"/>
              <a:t> Structure</a:t>
            </a:r>
            <a:endParaRPr dirty="0"/>
          </a:p>
        </p:txBody>
      </p:sp>
      <p:sp>
        <p:nvSpPr>
          <p:cNvPr id="253" name="Shape 253"/>
          <p:cNvSpPr/>
          <p:nvPr/>
        </p:nvSpPr>
        <p:spPr>
          <a:xfrm>
            <a:off x="611187" y="1556792"/>
            <a:ext cx="820928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254" name="image2.jpg" descr="StG_CMY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8729" y="116632"/>
            <a:ext cx="2464771" cy="1152129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Shape 256"/>
          <p:cNvSpPr/>
          <p:nvPr/>
        </p:nvSpPr>
        <p:spPr>
          <a:xfrm>
            <a:off x="611187" y="5877271"/>
            <a:ext cx="770523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285750" indent="-285750">
              <a:buSzPct val="100000"/>
              <a:buFont typeface="Arial"/>
              <a:buChar char="•"/>
              <a:defRPr sz="1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00" dirty="0"/>
              <a:t>For UKCAT 2016, </a:t>
            </a:r>
            <a:r>
              <a:rPr lang="en-GB" sz="1200" dirty="0" smtClean="0"/>
              <a:t>no score was assigned to the decision making sub-test</a:t>
            </a:r>
          </a:p>
          <a:p>
            <a:r>
              <a:rPr lang="en-GB" sz="1200" dirty="0" smtClean="0"/>
              <a:t>Situational judgement test still under development, and being used by schools in different ways</a:t>
            </a:r>
            <a:endParaRPr sz="1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404904"/>
              </p:ext>
            </p:extLst>
          </p:nvPr>
        </p:nvGraphicFramePr>
        <p:xfrm>
          <a:off x="1041400" y="1898663"/>
          <a:ext cx="5961380" cy="3352022"/>
        </p:xfrm>
        <a:graphic>
          <a:graphicData uri="http://schemas.openxmlformats.org/drawingml/2006/table">
            <a:tbl>
              <a:tblPr/>
              <a:tblGrid>
                <a:gridCol w="1666693"/>
                <a:gridCol w="761167"/>
                <a:gridCol w="1250019"/>
                <a:gridCol w="1509210"/>
                <a:gridCol w="774291"/>
              </a:tblGrid>
              <a:tr h="98299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Subtest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Items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UKCAT (includes 1 minute per subtest for instruction)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UKCATSEN (includes 2 minutes per subtest for instruction)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Scoring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</a:tr>
              <a:tr h="403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Verbal Reasoning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22 minutes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28 minutes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300-900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03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Decision Making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32 minutes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39 minutes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300-900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</a:tr>
              <a:tr h="39319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Quantitative Reasoning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25 minutes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31.5 minutes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300-900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9319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Abstract Reasoning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14 minutes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17.5 minutes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300-900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</a:tr>
              <a:tr h="39319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Situational Judgement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27 minutes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34 minutes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1-5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8336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time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120 minutes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150 minutes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/>
        </p:nvSpPr>
        <p:spPr>
          <a:xfrm>
            <a:off x="-3" y="6392624"/>
            <a:ext cx="9144004" cy="465377"/>
          </a:xfrm>
          <a:prstGeom prst="rect">
            <a:avLst/>
          </a:prstGeom>
          <a:solidFill>
            <a:srgbClr val="1F497D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-1" y="1399741"/>
            <a:ext cx="9144003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107503" y="384078"/>
            <a:ext cx="7416826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000" b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 smtClean="0"/>
              <a:t>The </a:t>
            </a:r>
            <a:r>
              <a:rPr dirty="0" smtClean="0"/>
              <a:t>UKCAT</a:t>
            </a:r>
            <a:r>
              <a:rPr lang="en-GB" dirty="0" smtClean="0"/>
              <a:t> cut-off</a:t>
            </a:r>
            <a:endParaRPr dirty="0"/>
          </a:p>
        </p:txBody>
      </p:sp>
      <p:sp>
        <p:nvSpPr>
          <p:cNvPr id="253" name="Shape 253"/>
          <p:cNvSpPr/>
          <p:nvPr/>
        </p:nvSpPr>
        <p:spPr>
          <a:xfrm>
            <a:off x="611187" y="1556792"/>
            <a:ext cx="820928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254" name="image2.jpg" descr="StG_CMY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8729" y="116632"/>
            <a:ext cx="2464771" cy="115212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317282"/>
              </p:ext>
            </p:extLst>
          </p:nvPr>
        </p:nvGraphicFramePr>
        <p:xfrm>
          <a:off x="1082040" y="2086585"/>
          <a:ext cx="6848676" cy="1828800"/>
        </p:xfrm>
        <a:graphic>
          <a:graphicData uri="http://schemas.openxmlformats.org/drawingml/2006/table">
            <a:tbl>
              <a:tblPr/>
              <a:tblGrid>
                <a:gridCol w="3424338"/>
                <a:gridCol w="3424338"/>
              </a:tblGrid>
              <a:tr h="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Entry year </a:t>
                      </a:r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 </a:t>
                      </a:r>
                      <a:r>
                        <a:rPr lang="en-GB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St George’s Overall Minimum UKCAT Score Requirement</a:t>
                      </a:r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 2013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 2530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 2014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 2590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 2015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 2550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 2016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 2600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2017</a:t>
                      </a:r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1870*</a:t>
                      </a:r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82040" y="4229100"/>
            <a:ext cx="694182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* The 2017 entry UKCAT consisted</a:t>
            </a:r>
            <a:r>
              <a:rPr kumimoji="0" lang="en-GB" sz="1200" b="0" i="0" u="none" strike="noStrike" cap="none" spc="0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of only three assessed sections plus the situational judgement test. For 2018 entry the test will return to a 4+1 section format.</a:t>
            </a:r>
            <a:endParaRPr kumimoji="0" lang="en-GB" sz="1200" b="0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87355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/>
        </p:nvSpPr>
        <p:spPr>
          <a:xfrm>
            <a:off x="-3" y="6392624"/>
            <a:ext cx="9144004" cy="465377"/>
          </a:xfrm>
          <a:prstGeom prst="rect">
            <a:avLst/>
          </a:prstGeom>
          <a:solidFill>
            <a:srgbClr val="1F497D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-1" y="1399741"/>
            <a:ext cx="9144003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107503" y="384078"/>
            <a:ext cx="7416826" cy="510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000" b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The BMAT</a:t>
            </a:r>
          </a:p>
        </p:txBody>
      </p:sp>
      <p:sp>
        <p:nvSpPr>
          <p:cNvPr id="289" name="Shape 289"/>
          <p:cNvSpPr/>
          <p:nvPr/>
        </p:nvSpPr>
        <p:spPr>
          <a:xfrm>
            <a:off x="611187" y="1772816"/>
            <a:ext cx="8209286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Pen and paper test</a:t>
            </a:r>
          </a:p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 sections 1 &amp; 2, average score is 5; 7 is exceptional</a:t>
            </a:r>
          </a:p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Section 3 is an essay marked by 2 examiners</a:t>
            </a:r>
          </a:p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smtClean="0"/>
              <a:t>Taken </a:t>
            </a:r>
            <a:r>
              <a:rPr dirty="0"/>
              <a:t>in </a:t>
            </a:r>
            <a:r>
              <a:rPr dirty="0" smtClean="0"/>
              <a:t>school</a:t>
            </a:r>
            <a:r>
              <a:rPr lang="en-GB" dirty="0" smtClean="0"/>
              <a:t> in November after UCAS deadline</a:t>
            </a:r>
            <a:endParaRPr dirty="0"/>
          </a:p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R</a:t>
            </a:r>
            <a:r>
              <a:rPr dirty="0" err="1" smtClean="0"/>
              <a:t>esults</a:t>
            </a:r>
            <a:r>
              <a:rPr dirty="0" smtClean="0"/>
              <a:t> </a:t>
            </a:r>
            <a:r>
              <a:rPr lang="en-GB" dirty="0" smtClean="0"/>
              <a:t>published</a:t>
            </a:r>
            <a:r>
              <a:rPr dirty="0" smtClean="0"/>
              <a:t> in</a:t>
            </a:r>
            <a:r>
              <a:rPr lang="en-GB" dirty="0" smtClean="0"/>
              <a:t> late</a:t>
            </a:r>
            <a:r>
              <a:rPr dirty="0" smtClean="0"/>
              <a:t> November</a:t>
            </a:r>
            <a:endParaRPr dirty="0"/>
          </a:p>
        </p:txBody>
      </p:sp>
      <p:graphicFrame>
        <p:nvGraphicFramePr>
          <p:cNvPr id="290" name="Table 290"/>
          <p:cNvGraphicFramePr/>
          <p:nvPr/>
        </p:nvGraphicFramePr>
        <p:xfrm>
          <a:off x="467543" y="3645024"/>
          <a:ext cx="7561263" cy="1987868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1130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1013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Test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C569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Questions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C569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Minutes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C569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Scoring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C56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>
                          <a:solidFill>
                            <a:srgbClr val="1F497D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Aptitude and skills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>
                          <a:solidFill>
                            <a:srgbClr val="1F497D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>
                          <a:solidFill>
                            <a:srgbClr val="1F497D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>
                          <a:solidFill>
                            <a:srgbClr val="1F497D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1-9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>
                          <a:solidFill>
                            <a:srgbClr val="1F497D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Scientific Knowledge and Applications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>
                          <a:solidFill>
                            <a:srgbClr val="1F497D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27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>
                          <a:solidFill>
                            <a:srgbClr val="1F497D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>
                          <a:solidFill>
                            <a:srgbClr val="1F497D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1-9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>
                          <a:solidFill>
                            <a:srgbClr val="1F497D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Writing task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>
                          <a:solidFill>
                            <a:srgbClr val="1F497D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 from choice of 4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>
                          <a:solidFill>
                            <a:srgbClr val="1F497D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>
                          <a:solidFill>
                            <a:srgbClr val="1F497D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0-5 for content
A-E for English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91" name="image2.jpg" descr="StG_CMY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8729" y="116632"/>
            <a:ext cx="2464771" cy="11521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-3" y="6392624"/>
            <a:ext cx="9144004" cy="465377"/>
          </a:xfrm>
          <a:prstGeom prst="rect">
            <a:avLst/>
          </a:prstGeom>
          <a:solidFill>
            <a:srgbClr val="1F497D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107504" y="384078"/>
            <a:ext cx="5062538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000" b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 smtClean="0"/>
              <a:t>Interview types - summary</a:t>
            </a:r>
            <a:endParaRPr dirty="0"/>
          </a:p>
        </p:txBody>
      </p:sp>
      <p:sp>
        <p:nvSpPr>
          <p:cNvPr id="133" name="Shape 133"/>
          <p:cNvSpPr/>
          <p:nvPr/>
        </p:nvSpPr>
        <p:spPr>
          <a:xfrm>
            <a:off x="-1" y="1399741"/>
            <a:ext cx="9144003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611187" y="1772815"/>
            <a:ext cx="7632701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000" dirty="0" smtClean="0"/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000" dirty="0" smtClean="0"/>
          </a:p>
          <a:p>
            <a:pPr>
              <a:buSzPct val="100000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000" dirty="0" smtClean="0"/>
          </a:p>
        </p:txBody>
      </p:sp>
      <p:pic>
        <p:nvPicPr>
          <p:cNvPr id="135" name="image2.jpg" descr="StG_CMY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8729" y="116632"/>
            <a:ext cx="2464771" cy="115212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861973"/>
              </p:ext>
            </p:extLst>
          </p:nvPr>
        </p:nvGraphicFramePr>
        <p:xfrm>
          <a:off x="1564956" y="2236205"/>
          <a:ext cx="5858885" cy="20769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90168"/>
                <a:gridCol w="912365"/>
                <a:gridCol w="826261"/>
                <a:gridCol w="976697"/>
                <a:gridCol w="976697"/>
                <a:gridCol w="976697"/>
              </a:tblGrid>
              <a:tr h="12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Mini Interview</a:t>
                      </a: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Panel Interview</a:t>
                      </a:r>
                      <a:endParaRPr lang="en-GB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Semi-structured interview</a:t>
                      </a:r>
                      <a:endParaRPr lang="en-GB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 Centre</a:t>
                      </a:r>
                      <a:endParaRPr lang="en-GB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interview</a:t>
                      </a: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22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Undergraduate Entry</a:t>
                      </a: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29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Graduate Entry</a:t>
                      </a: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587770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/>
        </p:nvSpPr>
        <p:spPr>
          <a:xfrm>
            <a:off x="-3" y="6392624"/>
            <a:ext cx="9144004" cy="465377"/>
          </a:xfrm>
          <a:prstGeom prst="rect">
            <a:avLst/>
          </a:prstGeom>
          <a:solidFill>
            <a:srgbClr val="1F497D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4" name="Shape 294"/>
          <p:cNvSpPr/>
          <p:nvPr/>
        </p:nvSpPr>
        <p:spPr>
          <a:xfrm>
            <a:off x="-1" y="1399741"/>
            <a:ext cx="9144003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107503" y="384078"/>
            <a:ext cx="7416826" cy="510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000" b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Multi Mini Interview (MMI)</a:t>
            </a:r>
          </a:p>
        </p:txBody>
      </p:sp>
      <p:sp>
        <p:nvSpPr>
          <p:cNvPr id="296" name="Shape 296"/>
          <p:cNvSpPr/>
          <p:nvPr/>
        </p:nvSpPr>
        <p:spPr>
          <a:xfrm>
            <a:off x="611187" y="1772815"/>
            <a:ext cx="8209286" cy="3785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lnSpc>
                <a:spcPct val="150000"/>
              </a:lnSpc>
              <a:buSzPct val="100000"/>
              <a:buFont typeface="Arial"/>
              <a:buChar char="•"/>
              <a:defRPr sz="20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1600" dirty="0" smtClean="0"/>
              <a:t>Pre-eminent interview style in the UK</a:t>
            </a:r>
          </a:p>
          <a:p>
            <a:pPr marL="457200" indent="-457200">
              <a:lnSpc>
                <a:spcPct val="150000"/>
              </a:lnSpc>
              <a:buSzPct val="100000"/>
              <a:buFont typeface="Arial"/>
              <a:buChar char="•"/>
              <a:defRPr sz="20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1600" dirty="0" smtClean="0"/>
              <a:t>Details differ across schools – consistent philosophy </a:t>
            </a:r>
          </a:p>
          <a:p>
            <a:pPr marL="457200" indent="-457200">
              <a:lnSpc>
                <a:spcPct val="150000"/>
              </a:lnSpc>
              <a:buSzPct val="100000"/>
              <a:buFont typeface="Arial"/>
              <a:buChar char="•"/>
              <a:defRPr sz="20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dirty="0" smtClean="0"/>
              <a:t>“Speed </a:t>
            </a:r>
            <a:r>
              <a:rPr sz="1600" dirty="0"/>
              <a:t>dating” as candidates move around a number of “stations” completing different </a:t>
            </a:r>
            <a:r>
              <a:rPr sz="1600" dirty="0" smtClean="0"/>
              <a:t>activities</a:t>
            </a:r>
            <a:r>
              <a:rPr lang="en-GB" sz="1600" dirty="0" smtClean="0"/>
              <a:t> - </a:t>
            </a:r>
            <a:r>
              <a:rPr lang="en-GB" sz="1600" dirty="0"/>
              <a:t>s</a:t>
            </a:r>
            <a:r>
              <a:rPr sz="1600" dirty="0" err="1" smtClean="0"/>
              <a:t>ame</a:t>
            </a:r>
            <a:r>
              <a:rPr sz="1600" dirty="0" smtClean="0"/>
              <a:t> </a:t>
            </a:r>
            <a:r>
              <a:rPr sz="1600" dirty="0"/>
              <a:t>experience for every candidate</a:t>
            </a:r>
          </a:p>
          <a:p>
            <a:pPr marL="457200" indent="-457200">
              <a:lnSpc>
                <a:spcPct val="150000"/>
              </a:lnSpc>
              <a:buSzPct val="100000"/>
              <a:buFont typeface="Arial"/>
              <a:buChar char="•"/>
              <a:defRPr sz="20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dirty="0" smtClean="0"/>
              <a:t>Blind scored</a:t>
            </a:r>
            <a:r>
              <a:rPr lang="en-GB" sz="1600" dirty="0" smtClean="0"/>
              <a:t> by individual assessors – reduce individual bias</a:t>
            </a:r>
            <a:endParaRPr sz="1600" dirty="0"/>
          </a:p>
          <a:p>
            <a:pPr marL="457200" indent="-457200">
              <a:lnSpc>
                <a:spcPct val="150000"/>
              </a:lnSpc>
              <a:buSzPct val="100000"/>
              <a:buFont typeface="Arial"/>
              <a:buChar char="•"/>
              <a:defRPr sz="20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1600" dirty="0" smtClean="0"/>
              <a:t>Assessors are a mix of faculty, other staff, and community – representative of future patient mix</a:t>
            </a:r>
          </a:p>
          <a:p>
            <a:pPr marL="457200" indent="-457200">
              <a:lnSpc>
                <a:spcPct val="150000"/>
              </a:lnSpc>
              <a:buSzPct val="100000"/>
              <a:buFont typeface="Arial"/>
              <a:buChar char="•"/>
              <a:defRPr sz="20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1600" dirty="0" smtClean="0"/>
              <a:t>Questions are both medically and personally focussed</a:t>
            </a:r>
          </a:p>
          <a:p>
            <a:pPr marL="457200" indent="-457200">
              <a:lnSpc>
                <a:spcPct val="150000"/>
              </a:lnSpc>
              <a:buSzPct val="100000"/>
              <a:buFont typeface="Arial"/>
              <a:buChar char="•"/>
              <a:defRPr sz="20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1600" dirty="0" smtClean="0"/>
              <a:t>Training provided and questions annually reviewed and updated, particularly around cultural neutrality (shared question banks and question design)</a:t>
            </a:r>
            <a:endParaRPr sz="1600" dirty="0"/>
          </a:p>
        </p:txBody>
      </p:sp>
      <p:pic>
        <p:nvPicPr>
          <p:cNvPr id="297" name="image2.jpg" descr="StG_CMY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8729" y="116632"/>
            <a:ext cx="2464771" cy="11521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/>
        </p:nvSpPr>
        <p:spPr>
          <a:xfrm>
            <a:off x="-3" y="6392624"/>
            <a:ext cx="9144004" cy="465377"/>
          </a:xfrm>
          <a:prstGeom prst="rect">
            <a:avLst/>
          </a:prstGeom>
          <a:solidFill>
            <a:srgbClr val="1F497D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4" name="Shape 294"/>
          <p:cNvSpPr/>
          <p:nvPr/>
        </p:nvSpPr>
        <p:spPr>
          <a:xfrm>
            <a:off x="-1" y="1399741"/>
            <a:ext cx="9144003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107503" y="384078"/>
            <a:ext cx="7416826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000" b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 smtClean="0"/>
              <a:t>Example MMI formats</a:t>
            </a:r>
            <a:endParaRPr dirty="0"/>
          </a:p>
        </p:txBody>
      </p:sp>
      <p:pic>
        <p:nvPicPr>
          <p:cNvPr id="297" name="image2.jpg" descr="StG_CMY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8729" y="116632"/>
            <a:ext cx="2464771" cy="115212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606662"/>
              </p:ext>
            </p:extLst>
          </p:nvPr>
        </p:nvGraphicFramePr>
        <p:xfrm>
          <a:off x="1211579" y="1861407"/>
          <a:ext cx="6812280" cy="392451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70760"/>
                <a:gridCol w="2270760"/>
                <a:gridCol w="2270760"/>
              </a:tblGrid>
              <a:tr h="65408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 George’s, University of London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Brighton &amp; Sussex Medical School</a:t>
                      </a:r>
                      <a:endParaRPr lang="en-GB" dirty="0"/>
                    </a:p>
                  </a:txBody>
                  <a:tcPr/>
                </a:tc>
              </a:tr>
              <a:tr h="654085">
                <a:tc>
                  <a:txBody>
                    <a:bodyPr/>
                    <a:lstStyle/>
                    <a:p>
                      <a:r>
                        <a:rPr lang="en-GB" dirty="0" smtClean="0"/>
                        <a:t>Number</a:t>
                      </a:r>
                      <a:r>
                        <a:rPr lang="en-GB" baseline="0" dirty="0" smtClean="0"/>
                        <a:t> of stations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</a:tr>
              <a:tr h="654085">
                <a:tc>
                  <a:txBody>
                    <a:bodyPr/>
                    <a:lstStyle/>
                    <a:p>
                      <a:r>
                        <a:rPr lang="en-GB" dirty="0" smtClean="0"/>
                        <a:t>Duration of stations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 minutes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 minutes</a:t>
                      </a:r>
                      <a:endParaRPr lang="en-GB" dirty="0"/>
                    </a:p>
                  </a:txBody>
                  <a:tcPr/>
                </a:tc>
              </a:tr>
              <a:tr h="654085">
                <a:tc>
                  <a:txBody>
                    <a:bodyPr/>
                    <a:lstStyle/>
                    <a:p>
                      <a:r>
                        <a:rPr lang="en-GB" dirty="0" smtClean="0"/>
                        <a:t>Time between stations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 seconds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60 seconds</a:t>
                      </a:r>
                      <a:endParaRPr lang="en-GB" dirty="0"/>
                    </a:p>
                  </a:txBody>
                  <a:tcPr/>
                </a:tc>
              </a:tr>
              <a:tr h="654085">
                <a:tc>
                  <a:txBody>
                    <a:bodyPr/>
                    <a:lstStyle/>
                    <a:p>
                      <a:r>
                        <a:rPr lang="en-GB" dirty="0" smtClean="0"/>
                        <a:t>Question format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Mainly</a:t>
                      </a:r>
                      <a:r>
                        <a:rPr lang="en-GB" baseline="0" dirty="0" smtClean="0"/>
                        <a:t> a task or question with five minutes to respond. One station has an actor role play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Ten-minute discussion with</a:t>
                      </a:r>
                      <a:r>
                        <a:rPr lang="en-GB" baseline="0" dirty="0" smtClean="0"/>
                        <a:t> one interviewer. One station has two interviewers.</a:t>
                      </a:r>
                      <a:endParaRPr lang="en-GB" dirty="0"/>
                    </a:p>
                  </a:txBody>
                  <a:tcPr/>
                </a:tc>
              </a:tr>
              <a:tr h="654085">
                <a:tc>
                  <a:txBody>
                    <a:bodyPr/>
                    <a:lstStyle/>
                    <a:p>
                      <a:r>
                        <a:rPr lang="en-GB" dirty="0" smtClean="0"/>
                        <a:t>Total duration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42</a:t>
                      </a:r>
                      <a:r>
                        <a:rPr lang="en-GB" baseline="0" dirty="0" smtClean="0"/>
                        <a:t> minutes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54 minutes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009329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/>
        </p:nvSpPr>
        <p:spPr>
          <a:xfrm>
            <a:off x="-3" y="6392624"/>
            <a:ext cx="9144004" cy="465377"/>
          </a:xfrm>
          <a:prstGeom prst="rect">
            <a:avLst/>
          </a:prstGeom>
          <a:solidFill>
            <a:srgbClr val="1F497D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0" name="Shape 300"/>
          <p:cNvSpPr/>
          <p:nvPr/>
        </p:nvSpPr>
        <p:spPr>
          <a:xfrm>
            <a:off x="-1" y="1399741"/>
            <a:ext cx="9144003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301" name="Shape 301"/>
          <p:cNvSpPr/>
          <p:nvPr/>
        </p:nvSpPr>
        <p:spPr>
          <a:xfrm>
            <a:off x="107504" y="384078"/>
            <a:ext cx="540060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000" b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C</a:t>
            </a:r>
            <a:r>
              <a:rPr dirty="0" smtClean="0"/>
              <a:t>ore competencies</a:t>
            </a:r>
            <a:r>
              <a:rPr lang="en-GB" dirty="0" smtClean="0"/>
              <a:t> tested at interview</a:t>
            </a:r>
            <a:endParaRPr dirty="0"/>
          </a:p>
        </p:txBody>
      </p:sp>
      <p:graphicFrame>
        <p:nvGraphicFramePr>
          <p:cNvPr id="302" name="Table 302"/>
          <p:cNvGraphicFramePr/>
          <p:nvPr/>
        </p:nvGraphicFramePr>
        <p:xfrm>
          <a:off x="575554" y="1628799"/>
          <a:ext cx="7992885" cy="381642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9954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33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86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954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90271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b="1" dirty="0">
                          <a:solidFill>
                            <a:srgbClr val="1F497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Academic ability and intellect</a:t>
                      </a:r>
                    </a:p>
                  </a:txBody>
                  <a:tcPr marL="45720" marR="45720" anchor="ctr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b="1" dirty="0">
                          <a:solidFill>
                            <a:srgbClr val="1F497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Empathy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b="1">
                          <a:solidFill>
                            <a:srgbClr val="1F497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Initiative and resilience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b="1">
                          <a:solidFill>
                            <a:srgbClr val="1F497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Communication skills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6151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b="1">
                          <a:solidFill>
                            <a:srgbClr val="1F497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Organisation and problem solving</a:t>
                      </a:r>
                    </a:p>
                  </a:txBody>
                  <a:tcPr marL="45720" marR="45720" anchor="ctr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b="1">
                          <a:solidFill>
                            <a:srgbClr val="1F497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Team work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b="1">
                          <a:solidFill>
                            <a:srgbClr val="1F497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Insight and integrity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b="1">
                          <a:solidFill>
                            <a:srgbClr val="1F497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Effective learning style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03" name="image2.jpg" descr="StG_CMY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8729" y="116632"/>
            <a:ext cx="2464771" cy="11521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/>
        </p:nvSpPr>
        <p:spPr>
          <a:xfrm>
            <a:off x="-3" y="6392624"/>
            <a:ext cx="9144004" cy="465377"/>
          </a:xfrm>
          <a:prstGeom prst="rect">
            <a:avLst/>
          </a:prstGeom>
          <a:solidFill>
            <a:srgbClr val="1F497D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-1" y="1399741"/>
            <a:ext cx="9144003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345" name="Shape 345"/>
          <p:cNvSpPr/>
          <p:nvPr/>
        </p:nvSpPr>
        <p:spPr>
          <a:xfrm>
            <a:off x="107503" y="384078"/>
            <a:ext cx="8784978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000" b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smtClean="0"/>
              <a:t>Resources</a:t>
            </a:r>
            <a:endParaRPr dirty="0"/>
          </a:p>
        </p:txBody>
      </p:sp>
      <p:sp>
        <p:nvSpPr>
          <p:cNvPr id="346" name="Shape 346"/>
          <p:cNvSpPr/>
          <p:nvPr/>
        </p:nvSpPr>
        <p:spPr>
          <a:xfrm>
            <a:off x="251519" y="1700807"/>
            <a:ext cx="4176466" cy="3170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St George’s, University of London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www.sgul.ac.uk</a:t>
            </a:r>
            <a:r>
              <a:rPr dirty="0"/>
              <a:t> </a:t>
            </a:r>
            <a:endParaRPr lang="en-GB" dirty="0" smtClean="0"/>
          </a:p>
          <a:p>
            <a:pPr>
              <a:defRPr sz="20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dirty="0"/>
          </a:p>
          <a:p>
            <a:pPr>
              <a:defRPr sz="20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mtClean="0">
                <a:hlinkClick r:id="rId3"/>
              </a:rPr>
              <a:t>www.atasteofmedicine.com</a:t>
            </a:r>
            <a:r>
              <a:rPr lang="en-GB" smtClean="0"/>
              <a:t> </a:t>
            </a:r>
            <a:endParaRPr dirty="0"/>
          </a:p>
          <a:p>
            <a:pPr>
              <a:defRPr sz="20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defRPr sz="20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Medical Schools Council</a:t>
            </a:r>
          </a:p>
          <a:p>
            <a:pPr>
              <a:defRPr sz="20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www.medschools.ac.uk</a:t>
            </a:r>
          </a:p>
          <a:p>
            <a:pPr>
              <a:defRPr sz="20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endParaRPr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4"/>
            </a:endParaRPr>
          </a:p>
          <a:p>
            <a:pPr>
              <a:defRPr sz="20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Biomedical Admissions Test</a:t>
            </a:r>
          </a:p>
          <a:p>
            <a:pPr>
              <a:defRPr sz="20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www.admissionstestingservice.org</a:t>
            </a:r>
            <a:r>
              <a:rPr u="sng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/</a:t>
            </a:r>
            <a:endParaRPr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5"/>
            </a:endParaRPr>
          </a:p>
        </p:txBody>
      </p:sp>
      <p:sp>
        <p:nvSpPr>
          <p:cNvPr id="347" name="Shape 347"/>
          <p:cNvSpPr/>
          <p:nvPr/>
        </p:nvSpPr>
        <p:spPr>
          <a:xfrm>
            <a:off x="4694902" y="1687756"/>
            <a:ext cx="4176465" cy="3004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NHS Careers</a:t>
            </a:r>
          </a:p>
          <a:p>
            <a:pPr>
              <a:defRPr sz="20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/>
              </a:rPr>
              <a:t>www.nhscareers.nhs.uk</a:t>
            </a:r>
            <a:r>
              <a:rPr dirty="0"/>
              <a:t> </a:t>
            </a:r>
          </a:p>
          <a:p>
            <a:pPr>
              <a:defRPr sz="20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defRPr sz="20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General Medical Council</a:t>
            </a:r>
          </a:p>
          <a:p>
            <a:pPr>
              <a:defRPr sz="20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/>
              </a:rPr>
              <a:t>www.gmc.org.uk</a:t>
            </a:r>
          </a:p>
          <a:p>
            <a:pPr>
              <a:defRPr sz="20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endParaRPr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7"/>
            </a:endParaRPr>
          </a:p>
          <a:p>
            <a:pPr>
              <a:defRPr sz="20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UK Clinical Aptitude Test</a:t>
            </a:r>
          </a:p>
          <a:p>
            <a:pPr>
              <a:defRPr sz="20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8"/>
              </a:rPr>
              <a:t>www.ukcat.ac.uk</a:t>
            </a:r>
            <a:r>
              <a:rPr dirty="0"/>
              <a:t> </a:t>
            </a:r>
          </a:p>
          <a:p>
            <a:pPr>
              <a:defRPr sz="20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349" name="image2.jpg" descr="StG_CMYK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488729" y="116632"/>
            <a:ext cx="2464771" cy="115212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114932" y="5004343"/>
            <a:ext cx="477012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Thank you – 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  <a:hlinkClick r:id="rId10"/>
              </a:rPr>
              <a:t>global@sgul.ac.uk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-3" y="6392624"/>
            <a:ext cx="9144004" cy="465377"/>
          </a:xfrm>
          <a:prstGeom prst="rect">
            <a:avLst/>
          </a:prstGeom>
          <a:solidFill>
            <a:srgbClr val="1F497D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107504" y="384078"/>
            <a:ext cx="5062538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000" b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 smtClean="0"/>
              <a:t>Overview</a:t>
            </a:r>
            <a:endParaRPr dirty="0"/>
          </a:p>
        </p:txBody>
      </p:sp>
      <p:sp>
        <p:nvSpPr>
          <p:cNvPr id="133" name="Shape 133"/>
          <p:cNvSpPr/>
          <p:nvPr/>
        </p:nvSpPr>
        <p:spPr>
          <a:xfrm>
            <a:off x="-1" y="1399741"/>
            <a:ext cx="9144003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611187" y="1772815"/>
            <a:ext cx="7632701" cy="4154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dirty="0" smtClean="0"/>
              <a:t>St George’s and </a:t>
            </a:r>
            <a:r>
              <a:rPr lang="en-GB" dirty="0"/>
              <a:t>m</a:t>
            </a:r>
            <a:r>
              <a:rPr dirty="0" err="1" smtClean="0"/>
              <a:t>edical</a:t>
            </a:r>
            <a:r>
              <a:rPr dirty="0" smtClean="0"/>
              <a:t> </a:t>
            </a:r>
            <a:r>
              <a:rPr dirty="0"/>
              <a:t>education in the </a:t>
            </a:r>
            <a:r>
              <a:rPr dirty="0" smtClean="0"/>
              <a:t>UK</a:t>
            </a:r>
            <a:endParaRPr lang="en-GB" dirty="0" smtClean="0"/>
          </a:p>
          <a:p>
            <a:pPr>
              <a:buSzPct val="100000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smtClean="0"/>
              <a:t>Medical </a:t>
            </a:r>
            <a:r>
              <a:rPr dirty="0" err="1" smtClean="0"/>
              <a:t>programmes</a:t>
            </a:r>
            <a:r>
              <a:rPr lang="en-GB" dirty="0" smtClean="0"/>
              <a:t> and admissions</a:t>
            </a:r>
          </a:p>
          <a:p>
            <a:pPr>
              <a:buSzPct val="100000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dirty="0" smtClean="0"/>
              <a:t>Overall application process and components:</a:t>
            </a:r>
            <a:endParaRPr dirty="0"/>
          </a:p>
          <a:p>
            <a:pPr>
              <a:buSzPct val="100000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	</a:t>
            </a:r>
            <a:r>
              <a:rPr lang="en-GB" dirty="0" smtClean="0"/>
              <a:t>Academic requirements</a:t>
            </a:r>
          </a:p>
          <a:p>
            <a:pPr>
              <a:buSzPct val="100000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	</a:t>
            </a:r>
            <a:r>
              <a:rPr lang="en-GB" dirty="0" smtClean="0"/>
              <a:t>Personal statement and previous experiences</a:t>
            </a:r>
          </a:p>
          <a:p>
            <a:pPr>
              <a:buSzPct val="100000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	</a:t>
            </a:r>
            <a:r>
              <a:rPr lang="en-GB" dirty="0" smtClean="0"/>
              <a:t>Entry tests</a:t>
            </a:r>
          </a:p>
          <a:p>
            <a:pPr>
              <a:buSzPct val="100000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	</a:t>
            </a:r>
            <a:r>
              <a:rPr lang="en-GB" dirty="0" smtClean="0"/>
              <a:t>Interviews </a:t>
            </a:r>
          </a:p>
          <a:p>
            <a:pPr>
              <a:buSzPct val="100000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Further </a:t>
            </a:r>
            <a:r>
              <a:rPr dirty="0" smtClean="0"/>
              <a:t>resources</a:t>
            </a:r>
            <a:endParaRPr dirty="0"/>
          </a:p>
        </p:txBody>
      </p:sp>
      <p:pic>
        <p:nvPicPr>
          <p:cNvPr id="135" name="image2.jpg" descr="StG_CMY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8729" y="116632"/>
            <a:ext cx="2464771" cy="11521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-3" y="6392624"/>
            <a:ext cx="9144004" cy="465377"/>
          </a:xfrm>
          <a:prstGeom prst="rect">
            <a:avLst/>
          </a:prstGeom>
          <a:solidFill>
            <a:srgbClr val="1F497D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-1" y="1399741"/>
            <a:ext cx="9144003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107504" y="384078"/>
            <a:ext cx="5062538" cy="942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000" b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St George’s, University of London</a:t>
            </a:r>
          </a:p>
        </p:txBody>
      </p:sp>
      <p:pic>
        <p:nvPicPr>
          <p:cNvPr id="153" name="image2.jpg" descr="StG_CMY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8729" y="116632"/>
            <a:ext cx="2464771" cy="11521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818" y="4581128"/>
            <a:ext cx="9067801" cy="1790701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/>
        </p:nvSpPr>
        <p:spPr>
          <a:xfrm>
            <a:off x="323528" y="1484783"/>
            <a:ext cx="6408712" cy="3170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000" dirty="0" smtClean="0"/>
              <a:t>One of the UK’s</a:t>
            </a:r>
            <a:r>
              <a:rPr sz="2000" dirty="0" smtClean="0"/>
              <a:t> </a:t>
            </a:r>
            <a:r>
              <a:rPr sz="2000" dirty="0"/>
              <a:t>oldest medical </a:t>
            </a:r>
            <a:r>
              <a:rPr sz="2000" dirty="0" smtClean="0"/>
              <a:t>school</a:t>
            </a:r>
            <a:r>
              <a:rPr lang="en-GB" sz="2000" dirty="0" smtClean="0"/>
              <a:t>s</a:t>
            </a:r>
            <a:r>
              <a:rPr sz="2000" dirty="0" smtClean="0"/>
              <a:t> </a:t>
            </a:r>
            <a:r>
              <a:rPr sz="2000" dirty="0"/>
              <a:t>– founded 1733</a:t>
            </a:r>
          </a:p>
          <a:p>
            <a:pPr marL="285750" indent="-285750">
              <a:buSzPct val="100000"/>
              <a:buFont typeface="Arial"/>
              <a:buChar char="•"/>
              <a:defRPr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000" dirty="0" smtClean="0"/>
              <a:t>UK’s only dedicated</a:t>
            </a:r>
            <a:r>
              <a:rPr sz="2000" dirty="0" smtClean="0"/>
              <a:t> </a:t>
            </a:r>
            <a:r>
              <a:rPr lang="en-GB" sz="2000" dirty="0" smtClean="0"/>
              <a:t>medical and </a:t>
            </a:r>
            <a:r>
              <a:rPr sz="2000" dirty="0" smtClean="0"/>
              <a:t>health </a:t>
            </a:r>
            <a:r>
              <a:rPr sz="2000" dirty="0"/>
              <a:t>sciences </a:t>
            </a:r>
            <a:r>
              <a:rPr lang="en-GB" sz="2000" dirty="0" smtClean="0"/>
              <a:t>university</a:t>
            </a:r>
          </a:p>
          <a:p>
            <a:pPr marL="285750" indent="-285750">
              <a:buSzPct val="100000"/>
              <a:buFont typeface="Arial"/>
              <a:buChar char="•"/>
              <a:defRPr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000" dirty="0" smtClean="0"/>
              <a:t>College of </a:t>
            </a:r>
            <a:r>
              <a:rPr sz="2000" dirty="0" smtClean="0"/>
              <a:t>the </a:t>
            </a:r>
            <a:r>
              <a:rPr sz="2000" dirty="0"/>
              <a:t>University of London</a:t>
            </a:r>
          </a:p>
          <a:p>
            <a:pPr marL="285750" indent="-285750">
              <a:buSzPct val="100000"/>
              <a:buFont typeface="Arial"/>
              <a:buChar char="•"/>
              <a:defRPr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Shared site with St George’s </a:t>
            </a:r>
            <a:r>
              <a:rPr sz="2000" dirty="0" smtClean="0"/>
              <a:t>Hospital</a:t>
            </a:r>
            <a:r>
              <a:rPr lang="en-GB" sz="2000" dirty="0" smtClean="0"/>
              <a:t> in Tooting, London</a:t>
            </a:r>
            <a:endParaRPr lang="en-GB" sz="2000" dirty="0"/>
          </a:p>
          <a:p>
            <a:pPr marL="285750" indent="-285750">
              <a:buSzPct val="100000"/>
              <a:buFont typeface="Arial"/>
              <a:buChar char="•"/>
              <a:defRPr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 smtClean="0"/>
              <a:t>Top 2</a:t>
            </a:r>
            <a:r>
              <a:rPr lang="en-GB" sz="2000" dirty="0" smtClean="0"/>
              <a:t>5</a:t>
            </a:r>
            <a:r>
              <a:rPr sz="2000" dirty="0" smtClean="0"/>
              <a:t>0 </a:t>
            </a:r>
            <a:r>
              <a:rPr sz="2000" dirty="0"/>
              <a:t>university worldwide &amp; number one in the world for research influence </a:t>
            </a:r>
            <a:r>
              <a:rPr sz="2000" dirty="0" smtClean="0"/>
              <a:t>(Times Higher Education World Rankings</a:t>
            </a:r>
            <a:r>
              <a:rPr sz="2000" dirty="0" smtClean="0"/>
              <a:t>)</a:t>
            </a:r>
            <a:endParaRPr lang="en-GB" sz="2000" dirty="0" smtClean="0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-3" y="6392624"/>
            <a:ext cx="9144004" cy="465377"/>
          </a:xfrm>
          <a:prstGeom prst="rect">
            <a:avLst/>
          </a:prstGeom>
          <a:solidFill>
            <a:srgbClr val="1F497D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107504" y="384078"/>
            <a:ext cx="5062538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000" b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 smtClean="0"/>
              <a:t>UK Medical Education</a:t>
            </a:r>
            <a:endParaRPr dirty="0"/>
          </a:p>
        </p:txBody>
      </p:sp>
      <p:sp>
        <p:nvSpPr>
          <p:cNvPr id="133" name="Shape 133"/>
          <p:cNvSpPr/>
          <p:nvPr/>
        </p:nvSpPr>
        <p:spPr>
          <a:xfrm>
            <a:off x="-1" y="1399741"/>
            <a:ext cx="9144003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611187" y="1772815"/>
            <a:ext cx="7632701" cy="4093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000" dirty="0" smtClean="0"/>
              <a:t>31 publicly funded school-leavers’ programmes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000" dirty="0" smtClean="0"/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000" dirty="0" smtClean="0"/>
              <a:t>14 graduate entry programmes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000" dirty="0" smtClean="0"/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000" dirty="0" smtClean="0"/>
              <a:t>Each public medical school recruits to a quota.  Average of around 10 initial applications per place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000" dirty="0" smtClean="0"/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000" dirty="0" smtClean="0"/>
              <a:t>Currently 7.5% of the quota can be non-EU students (school-leavers’ programmes) – under review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000" dirty="0" smtClean="0"/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000" dirty="0" smtClean="0"/>
              <a:t>New private medical schools/programmes being created</a:t>
            </a:r>
          </a:p>
          <a:p>
            <a:pPr>
              <a:buSzPct val="100000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000" dirty="0" smtClean="0"/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000" dirty="0" smtClean="0"/>
              <a:t>Linked to overall expansion of medical school training places</a:t>
            </a:r>
          </a:p>
        </p:txBody>
      </p:sp>
      <p:pic>
        <p:nvPicPr>
          <p:cNvPr id="135" name="image2.jpg" descr="StG_CMY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8729" y="116632"/>
            <a:ext cx="2464771" cy="115212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0888616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Arrow Connector 40"/>
          <p:cNvCxnSpPr/>
          <p:nvPr/>
        </p:nvCxnSpPr>
        <p:spPr>
          <a:xfrm>
            <a:off x="5436096" y="1756988"/>
            <a:ext cx="0" cy="4103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8110716" y="1731382"/>
            <a:ext cx="0" cy="4103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7709010" y="2151509"/>
            <a:ext cx="0" cy="11823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724664" y="3547755"/>
            <a:ext cx="0" cy="3506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-2" y="6392624"/>
            <a:ext cx="9144002" cy="465376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1">
              <a:defRPr/>
            </a:pPr>
            <a:endParaRPr lang="en-US" kern="12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399741"/>
            <a:ext cx="91440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156176" y="5300057"/>
            <a:ext cx="0" cy="3506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436096" y="4753649"/>
            <a:ext cx="0" cy="3506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440130" y="4144461"/>
            <a:ext cx="0" cy="3506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428548" y="3547755"/>
            <a:ext cx="0" cy="3506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428548" y="2983295"/>
            <a:ext cx="0" cy="3506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156176" y="6021288"/>
            <a:ext cx="0" cy="3506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36096" y="2204864"/>
            <a:ext cx="0" cy="566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30807" y="1628799"/>
            <a:ext cx="5734413" cy="30777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 hangingPunct="1"/>
            <a:r>
              <a:rPr lang="en-US" sz="1400" kern="1200" dirty="0" smtClean="0">
                <a:solidFill>
                  <a:prstClr val="white"/>
                </a:solidFill>
                <a:latin typeface="Arial"/>
                <a:ea typeface="+mn-ea"/>
                <a:cs typeface="Arial"/>
              </a:rPr>
              <a:t>A level / IB diploma or equivalent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47864" y="2167376"/>
            <a:ext cx="3833481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hangingPunct="1"/>
            <a:r>
              <a:rPr lang="en-US" sz="1400" kern="1200" dirty="0" smtClean="0">
                <a:solidFill>
                  <a:prstClr val="white"/>
                </a:solidFill>
                <a:latin typeface="Arial"/>
                <a:ea typeface="+mn-ea"/>
                <a:cs typeface="Arial"/>
              </a:rPr>
              <a:t>Medicine MBBS (5 years)</a:t>
            </a:r>
            <a:endParaRPr lang="en-US" sz="1400" kern="1200" dirty="0">
              <a:solidFill>
                <a:prstClr val="white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03403" y="2746231"/>
            <a:ext cx="3860885" cy="30777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hangingPunct="1"/>
            <a:r>
              <a:rPr lang="en-US" sz="1400" kern="1200" dirty="0" smtClean="0">
                <a:solidFill>
                  <a:prstClr val="white"/>
                </a:solidFill>
                <a:latin typeface="Arial"/>
                <a:ea typeface="+mn-ea"/>
                <a:cs typeface="Arial"/>
              </a:rPr>
              <a:t>Year 1</a:t>
            </a:r>
            <a:endParaRPr lang="en-US" sz="1400" kern="1200" dirty="0">
              <a:solidFill>
                <a:prstClr val="white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03403" y="3356992"/>
            <a:ext cx="3140805" cy="30777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hangingPunct="1"/>
            <a:r>
              <a:rPr lang="en-US" sz="1400" kern="1200" dirty="0" smtClean="0">
                <a:solidFill>
                  <a:prstClr val="white"/>
                </a:solidFill>
                <a:latin typeface="Arial"/>
                <a:ea typeface="+mn-ea"/>
                <a:cs typeface="Arial"/>
              </a:rPr>
              <a:t>Year 2</a:t>
            </a:r>
            <a:endParaRPr lang="en-US" sz="1400" kern="1200" dirty="0">
              <a:solidFill>
                <a:prstClr val="white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03402" y="3887658"/>
            <a:ext cx="5761818" cy="30777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hangingPunct="1"/>
            <a:r>
              <a:rPr lang="en-US" sz="1400" kern="1200" dirty="0" smtClean="0">
                <a:solidFill>
                  <a:prstClr val="white"/>
                </a:solidFill>
                <a:latin typeface="Arial"/>
                <a:ea typeface="+mn-ea"/>
                <a:cs typeface="Arial"/>
              </a:rPr>
              <a:t>Clinical Transition Year </a:t>
            </a:r>
            <a:endParaRPr lang="en-US" sz="1400" kern="1200" dirty="0">
              <a:solidFill>
                <a:prstClr val="white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03401" y="4483859"/>
            <a:ext cx="3986632" cy="30777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hangingPunct="1"/>
            <a:r>
              <a:rPr lang="en-US" sz="1400" kern="1200" dirty="0" smtClean="0">
                <a:solidFill>
                  <a:prstClr val="white"/>
                </a:solidFill>
                <a:latin typeface="Arial"/>
                <a:ea typeface="+mn-ea"/>
                <a:cs typeface="Arial"/>
              </a:rPr>
              <a:t>Intercalated BSc (optional in 5-year </a:t>
            </a:r>
            <a:r>
              <a:rPr lang="en-US" sz="1400" kern="1200" dirty="0" err="1" smtClean="0">
                <a:solidFill>
                  <a:prstClr val="white"/>
                </a:solidFill>
                <a:latin typeface="Arial"/>
                <a:ea typeface="+mn-ea"/>
                <a:cs typeface="Arial"/>
              </a:rPr>
              <a:t>programme</a:t>
            </a:r>
            <a:r>
              <a:rPr lang="en-US" sz="1400" kern="1200" dirty="0" smtClean="0">
                <a:solidFill>
                  <a:prstClr val="white"/>
                </a:solidFill>
                <a:latin typeface="Arial"/>
                <a:ea typeface="+mn-ea"/>
                <a:cs typeface="Arial"/>
              </a:rPr>
              <a:t>)</a:t>
            </a:r>
            <a:endParaRPr lang="en-US" sz="1400" kern="1200" dirty="0">
              <a:solidFill>
                <a:prstClr val="white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47864" y="5085185"/>
            <a:ext cx="5616624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hangingPunct="1"/>
            <a:r>
              <a:rPr lang="en-US" sz="1400" kern="1200" dirty="0" smtClean="0">
                <a:solidFill>
                  <a:prstClr val="white"/>
                </a:solidFill>
                <a:latin typeface="Arial"/>
                <a:ea typeface="+mn-ea"/>
                <a:cs typeface="Arial"/>
              </a:rPr>
              <a:t>Penultimate Year</a:t>
            </a:r>
            <a:endParaRPr lang="en-US" sz="1400" kern="1200" dirty="0">
              <a:solidFill>
                <a:prstClr val="white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30808" y="5650661"/>
            <a:ext cx="5633680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hangingPunct="1"/>
            <a:r>
              <a:rPr lang="en-US" sz="1400" kern="1200" dirty="0" smtClean="0">
                <a:solidFill>
                  <a:prstClr val="white"/>
                </a:solidFill>
                <a:latin typeface="Arial"/>
                <a:ea typeface="+mn-ea"/>
                <a:cs typeface="Arial"/>
              </a:rPr>
              <a:t>Final Year</a:t>
            </a:r>
            <a:endParaRPr lang="en-US" sz="1400" kern="1200" dirty="0">
              <a:solidFill>
                <a:prstClr val="white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60032" y="6523688"/>
            <a:ext cx="2848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1"/>
            <a:r>
              <a:rPr lang="en-US" sz="1600" kern="1200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Foundation training</a:t>
            </a:r>
            <a:endParaRPr lang="en-US" sz="1600" kern="1200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3" name="Pentagon 32"/>
          <p:cNvSpPr/>
          <p:nvPr/>
        </p:nvSpPr>
        <p:spPr>
          <a:xfrm>
            <a:off x="322729" y="2740769"/>
            <a:ext cx="2881119" cy="916469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r>
              <a:rPr lang="en-GB" sz="1400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Science years, plus short general practice and community visits; Case Based Learning</a:t>
            </a:r>
            <a:endParaRPr lang="en-GB" sz="14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Pentagon 33"/>
          <p:cNvSpPr/>
          <p:nvPr/>
        </p:nvSpPr>
        <p:spPr>
          <a:xfrm>
            <a:off x="322729" y="3723057"/>
            <a:ext cx="2881119" cy="585500"/>
          </a:xfrm>
          <a:prstGeom prst="homePlate">
            <a:avLst>
              <a:gd name="adj" fmla="val 775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r>
              <a:rPr lang="en-GB" sz="1400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Based Learning and clinical rotations</a:t>
            </a:r>
            <a:endParaRPr lang="en-GB" sz="14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Pentagon 34"/>
          <p:cNvSpPr/>
          <p:nvPr/>
        </p:nvSpPr>
        <p:spPr>
          <a:xfrm>
            <a:off x="322729" y="4392706"/>
            <a:ext cx="2881119" cy="555812"/>
          </a:xfrm>
          <a:prstGeom prst="homePlate">
            <a:avLst>
              <a:gd name="adj" fmla="val 806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r>
              <a:rPr lang="en-GB" sz="1400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Biomedical study and independent research</a:t>
            </a:r>
            <a:endParaRPr lang="en-GB" sz="14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Pentagon 35"/>
          <p:cNvSpPr/>
          <p:nvPr/>
        </p:nvSpPr>
        <p:spPr>
          <a:xfrm>
            <a:off x="322729" y="5056739"/>
            <a:ext cx="2881119" cy="93247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r>
              <a:rPr lang="en-GB" sz="1400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rotations in a variety of hospital departments; revision, exams and teaching sessions</a:t>
            </a:r>
            <a:endParaRPr lang="en-GB" sz="14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22729" y="1521078"/>
            <a:ext cx="2881119" cy="1141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r>
              <a:rPr lang="en-GB" sz="1600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I do?</a:t>
            </a:r>
            <a:endParaRPr lang="en-GB" sz="16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2"/>
          <p:cNvSpPr txBox="1">
            <a:spLocks noChangeArrowheads="1"/>
          </p:cNvSpPr>
          <p:nvPr/>
        </p:nvSpPr>
        <p:spPr bwMode="auto">
          <a:xfrm>
            <a:off x="107504" y="384078"/>
            <a:ext cx="50625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b="1" kern="12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Medical </a:t>
            </a:r>
            <a:r>
              <a:rPr lang="en-US" sz="3000" b="1" kern="1200" dirty="0" err="1" smtClean="0">
                <a:solidFill>
                  <a:srgbClr val="1F497D"/>
                </a:solidFill>
                <a:latin typeface="Arial" charset="0"/>
                <a:cs typeface="Arial" charset="0"/>
              </a:rPr>
              <a:t>programmes</a:t>
            </a:r>
            <a:endParaRPr lang="en-US" sz="3000" b="1" kern="1200" dirty="0" smtClean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3000" b="1" kern="12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(Example)</a:t>
            </a:r>
            <a:endParaRPr lang="en-US" sz="3000" b="1" kern="1200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8168267" y="4195435"/>
            <a:ext cx="9359" cy="8613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StG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730" y="116632"/>
            <a:ext cx="2464770" cy="115212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606541" y="3349461"/>
            <a:ext cx="1571086" cy="30777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hangingPunct="1"/>
            <a:r>
              <a:rPr lang="en-US" sz="1400" kern="1200" dirty="0" smtClean="0">
                <a:solidFill>
                  <a:prstClr val="white"/>
                </a:solidFill>
                <a:latin typeface="Arial"/>
                <a:ea typeface="+mn-ea"/>
                <a:cs typeface="Arial"/>
              </a:rPr>
              <a:t>MBBS4 Year 1</a:t>
            </a:r>
            <a:endParaRPr lang="en-US" sz="1400" kern="1200" dirty="0">
              <a:solidFill>
                <a:prstClr val="white"/>
              </a:solidFill>
              <a:latin typeface="Arial"/>
              <a:ea typeface="+mn-ea"/>
              <a:cs typeface="Arial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8516730" y="2149574"/>
            <a:ext cx="10050" cy="1738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290033" y="2145585"/>
            <a:ext cx="1793280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hangingPunct="1"/>
            <a:r>
              <a:rPr lang="en-US" sz="1400" kern="1200" dirty="0" smtClean="0">
                <a:solidFill>
                  <a:prstClr val="white"/>
                </a:solidFill>
                <a:latin typeface="Arial"/>
                <a:ea typeface="+mn-ea"/>
                <a:cs typeface="Arial"/>
              </a:rPr>
              <a:t>Biomedical Science BSc (3 years)</a:t>
            </a:r>
            <a:endParaRPr lang="en-US" sz="1400" kern="1200" dirty="0">
              <a:solidFill>
                <a:prstClr val="white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547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-3" y="6392624"/>
            <a:ext cx="9144004" cy="465377"/>
          </a:xfrm>
          <a:prstGeom prst="rect">
            <a:avLst/>
          </a:prstGeom>
          <a:solidFill>
            <a:srgbClr val="1F497D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107504" y="384078"/>
            <a:ext cx="5062538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000" b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 smtClean="0"/>
              <a:t>Overall Application Process - Summary</a:t>
            </a:r>
            <a:endParaRPr dirty="0"/>
          </a:p>
        </p:txBody>
      </p:sp>
      <p:sp>
        <p:nvSpPr>
          <p:cNvPr id="133" name="Shape 133"/>
          <p:cNvSpPr/>
          <p:nvPr/>
        </p:nvSpPr>
        <p:spPr>
          <a:xfrm>
            <a:off x="-1" y="1399741"/>
            <a:ext cx="9144003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611187" y="1772815"/>
            <a:ext cx="7632701" cy="440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000" dirty="0" smtClean="0"/>
              <a:t>Applications through UCAS (4 medical programmes and 1 non-medical programme)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000" dirty="0" smtClean="0"/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000" dirty="0" smtClean="0"/>
              <a:t>15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October deadline, to allow time for assessment of:</a:t>
            </a:r>
          </a:p>
          <a:p>
            <a:pPr>
              <a:buSzPct val="100000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000" dirty="0"/>
              <a:t>	</a:t>
            </a:r>
            <a:r>
              <a:rPr lang="en-GB" sz="2000" dirty="0" smtClean="0"/>
              <a:t>Academic requirements</a:t>
            </a:r>
          </a:p>
          <a:p>
            <a:pPr>
              <a:buSzPct val="100000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000" dirty="0"/>
              <a:t>	</a:t>
            </a:r>
            <a:r>
              <a:rPr lang="en-GB" sz="2000" dirty="0" smtClean="0"/>
              <a:t>Entry tests</a:t>
            </a:r>
          </a:p>
          <a:p>
            <a:pPr>
              <a:buSzPct val="100000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000" dirty="0"/>
              <a:t>	</a:t>
            </a:r>
            <a:r>
              <a:rPr lang="en-GB" sz="2000" dirty="0" smtClean="0"/>
              <a:t>Personal statement, reference and previous experience</a:t>
            </a:r>
          </a:p>
          <a:p>
            <a:pPr>
              <a:buSzPct val="100000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000" dirty="0"/>
              <a:t>	</a:t>
            </a:r>
            <a:r>
              <a:rPr lang="en-GB" sz="2000" dirty="0" smtClean="0"/>
              <a:t>Candidates at interview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000" dirty="0" smtClean="0"/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000" dirty="0" smtClean="0"/>
              <a:t>Some universities weight different components (differently)</a:t>
            </a:r>
          </a:p>
          <a:p>
            <a:pPr>
              <a:buSzPct val="100000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000" dirty="0" smtClean="0"/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000" dirty="0"/>
              <a:t>O</a:t>
            </a:r>
            <a:r>
              <a:rPr lang="en-GB" sz="2000" dirty="0" smtClean="0"/>
              <a:t>thers have a series of ‘minimum’ requirements (and more emphasis on the interview)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000" dirty="0" smtClean="0"/>
          </a:p>
        </p:txBody>
      </p:sp>
      <p:pic>
        <p:nvPicPr>
          <p:cNvPr id="135" name="image2.jpg" descr="StG_CMY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8729" y="116632"/>
            <a:ext cx="2464771" cy="115212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5952021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-3" y="6392624"/>
            <a:ext cx="9144004" cy="465377"/>
          </a:xfrm>
          <a:prstGeom prst="rect">
            <a:avLst/>
          </a:prstGeom>
          <a:solidFill>
            <a:srgbClr val="1F497D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107504" y="384078"/>
            <a:ext cx="5062538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000" b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 smtClean="0"/>
              <a:t>Academic Entry Requirements</a:t>
            </a:r>
            <a:endParaRPr dirty="0"/>
          </a:p>
        </p:txBody>
      </p:sp>
      <p:sp>
        <p:nvSpPr>
          <p:cNvPr id="133" name="Shape 133"/>
          <p:cNvSpPr/>
          <p:nvPr/>
        </p:nvSpPr>
        <p:spPr>
          <a:xfrm>
            <a:off x="-1" y="1399741"/>
            <a:ext cx="9144003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611187" y="1772815"/>
            <a:ext cx="7632701" cy="440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000" dirty="0" smtClean="0"/>
              <a:t>Majority of medical schools’ A level requirements are </a:t>
            </a:r>
            <a:r>
              <a:rPr lang="en-GB" sz="2000" dirty="0" smtClean="0"/>
              <a:t>AAA, IB requirements normally 36+</a:t>
            </a:r>
            <a:endParaRPr lang="en-GB" sz="2000" dirty="0" smtClean="0"/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000" dirty="0" smtClean="0"/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000" dirty="0" smtClean="0"/>
              <a:t>Biology and Chemistry generally most important, physics and maths have different importance at different schools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000" dirty="0" smtClean="0"/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000" dirty="0" smtClean="0"/>
              <a:t>Adjusted criteria schemes, and pre-university programme progression, vary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000" dirty="0" smtClean="0"/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000" dirty="0" smtClean="0"/>
              <a:t>Consideration of GCSEs (or equivalent) is usually included in assessment of candidates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000" dirty="0" smtClean="0"/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000" dirty="0" smtClean="0"/>
          </a:p>
          <a:p>
            <a:pPr>
              <a:buSzPct val="100000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000" dirty="0" smtClean="0"/>
          </a:p>
        </p:txBody>
      </p:sp>
      <p:pic>
        <p:nvPicPr>
          <p:cNvPr id="135" name="image2.jpg" descr="StG_CMY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8729" y="116632"/>
            <a:ext cx="2464771" cy="115212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5307838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-3" y="6392624"/>
            <a:ext cx="9144004" cy="465377"/>
          </a:xfrm>
          <a:prstGeom prst="rect">
            <a:avLst/>
          </a:prstGeom>
          <a:solidFill>
            <a:srgbClr val="1F497D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107504" y="384078"/>
            <a:ext cx="5062538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000" b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 smtClean="0"/>
              <a:t>St George’s Academic Entry Requirements</a:t>
            </a:r>
            <a:endParaRPr dirty="0"/>
          </a:p>
        </p:txBody>
      </p:sp>
      <p:sp>
        <p:nvSpPr>
          <p:cNvPr id="133" name="Shape 133"/>
          <p:cNvSpPr/>
          <p:nvPr/>
        </p:nvSpPr>
        <p:spPr>
          <a:xfrm>
            <a:off x="-1" y="1399741"/>
            <a:ext cx="9144003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pic>
        <p:nvPicPr>
          <p:cNvPr id="135" name="image2.jpg" descr="StG_CMY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8729" y="116632"/>
            <a:ext cx="2464771" cy="115212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929116"/>
              </p:ext>
            </p:extLst>
          </p:nvPr>
        </p:nvGraphicFramePr>
        <p:xfrm>
          <a:off x="205739" y="1542744"/>
          <a:ext cx="8747760" cy="453595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93470"/>
                <a:gridCol w="1093470"/>
                <a:gridCol w="1093470"/>
                <a:gridCol w="1093470"/>
                <a:gridCol w="1093470"/>
                <a:gridCol w="1093470"/>
                <a:gridCol w="1093470"/>
                <a:gridCol w="1093470"/>
              </a:tblGrid>
              <a:tr h="987819">
                <a:tc>
                  <a:txBody>
                    <a:bodyPr/>
                    <a:lstStyle/>
                    <a:p>
                      <a:r>
                        <a:rPr lang="en-GB" dirty="0" smtClean="0"/>
                        <a:t>Course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 level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IB diploma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AP tests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Swiss Matura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French </a:t>
                      </a:r>
                      <a:r>
                        <a:rPr lang="en-GB" dirty="0" err="1" smtClean="0"/>
                        <a:t>Bacc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Esame</a:t>
                      </a:r>
                      <a:r>
                        <a:rPr lang="en-GB" dirty="0" smtClean="0"/>
                        <a:t> di </a:t>
                      </a:r>
                      <a:r>
                        <a:rPr lang="en-GB" dirty="0" err="1" smtClean="0"/>
                        <a:t>Estato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Abitur</a:t>
                      </a:r>
                      <a:endParaRPr lang="en-GB" dirty="0"/>
                    </a:p>
                  </a:txBody>
                  <a:tcPr/>
                </a:tc>
              </a:tr>
              <a:tr h="987819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Medicine MBBS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AAA including</a:t>
                      </a:r>
                      <a:r>
                        <a:rPr lang="en-GB" baseline="0" dirty="0" smtClean="0">
                          <a:latin typeface="Arial Narrow" panose="020B0606020202030204" pitchFamily="34" charset="0"/>
                        </a:rPr>
                        <a:t> Biology &amp; Chemistry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36 overall</a:t>
                      </a:r>
                      <a:r>
                        <a:rPr lang="en-GB" baseline="0" dirty="0" smtClean="0">
                          <a:latin typeface="Arial Narrow" panose="020B0606020202030204" pitchFamily="34" charset="0"/>
                        </a:rPr>
                        <a:t> including 18 at HL and 6 in HL Biology &amp; Chemistry*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5,5,5,4 to include 5’s in Chemistry,</a:t>
                      </a:r>
                      <a:r>
                        <a:rPr lang="en-GB" baseline="0" dirty="0" smtClean="0">
                          <a:latin typeface="Arial Narrow" panose="020B0606020202030204" pitchFamily="34" charset="0"/>
                        </a:rPr>
                        <a:t> Biology &amp; another Group A subject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Minimum</a:t>
                      </a:r>
                      <a:r>
                        <a:rPr lang="en-GB" baseline="0" dirty="0" smtClean="0">
                          <a:latin typeface="Arial Narrow" panose="020B0606020202030204" pitchFamily="34" charset="0"/>
                        </a:rPr>
                        <a:t> 5/6 over all subjects including Biology &amp; Chemistry</a:t>
                      </a:r>
                      <a:endParaRPr lang="en-GB" dirty="0" smtClean="0">
                        <a:latin typeface="Arial Narrow" panose="020B0606020202030204" pitchFamily="34" charset="0"/>
                      </a:endParaRPr>
                    </a:p>
                    <a:p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Science stream with 15/20 to include Life Science, Chemistry &amp; Maths</a:t>
                      </a:r>
                    </a:p>
                    <a:p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To be confirmed for 2018</a:t>
                      </a:r>
                      <a:r>
                        <a:rPr lang="en-GB" baseline="0" dirty="0" smtClean="0">
                          <a:latin typeface="Arial Narrow" panose="020B0606020202030204" pitchFamily="34" charset="0"/>
                        </a:rPr>
                        <a:t> entry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To be confirmed for 2018 entry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987819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Biomedical</a:t>
                      </a:r>
                      <a:r>
                        <a:rPr lang="en-GB" baseline="0" dirty="0" smtClean="0">
                          <a:latin typeface="Arial Narrow" panose="020B0606020202030204" pitchFamily="34" charset="0"/>
                        </a:rPr>
                        <a:t> Science BSc/</a:t>
                      </a:r>
                      <a:r>
                        <a:rPr lang="en-GB" baseline="0" dirty="0" err="1" smtClean="0">
                          <a:latin typeface="Arial Narrow" panose="020B0606020202030204" pitchFamily="34" charset="0"/>
                        </a:rPr>
                        <a:t>MSci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ABB including Biology &amp; Chemistry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34 overall including 16 at HL and 6,5 in HL Bio &amp; Chemistry*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5,4,4 to include Chemistry,</a:t>
                      </a:r>
                      <a:r>
                        <a:rPr lang="en-GB" baseline="0" dirty="0" smtClean="0">
                          <a:latin typeface="Arial Narrow" panose="020B0606020202030204" pitchFamily="34" charset="0"/>
                        </a:rPr>
                        <a:t> Biology &amp; another Group A subject</a:t>
                      </a:r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Minimum</a:t>
                      </a:r>
                      <a:r>
                        <a:rPr lang="en-GB" baseline="0" dirty="0" smtClean="0">
                          <a:latin typeface="Arial Narrow" panose="020B0606020202030204" pitchFamily="34" charset="0"/>
                        </a:rPr>
                        <a:t> 5/6 over all subjects including Biology &amp; Chemistry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Science stream with 14/20 to include Life Science, Chemistry &amp; Maths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>
                          <a:latin typeface="Arial Narrow" panose="020B0606020202030204" pitchFamily="34" charset="0"/>
                        </a:rPr>
                        <a:t>Liceo</a:t>
                      </a:r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dirty="0" err="1" smtClean="0">
                          <a:latin typeface="Arial Narrow" panose="020B0606020202030204" pitchFamily="34" charset="0"/>
                        </a:rPr>
                        <a:t>Scientifico</a:t>
                      </a:r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 with 84 overall including Natural Science &amp; Maths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2.1 </a:t>
                      </a:r>
                    </a:p>
                    <a:p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overall with min. </a:t>
                      </a:r>
                    </a:p>
                    <a:p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10/15 in Biology, Chemistry and Maths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987819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Physiotherapy</a:t>
                      </a:r>
                      <a:r>
                        <a:rPr lang="en-GB" baseline="0" dirty="0" smtClean="0">
                          <a:latin typeface="Arial Narrow" panose="020B0606020202030204" pitchFamily="34" charset="0"/>
                        </a:rPr>
                        <a:t> BSc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ABB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34 overall including</a:t>
                      </a:r>
                      <a:r>
                        <a:rPr lang="en-GB" baseline="0" dirty="0" smtClean="0">
                          <a:latin typeface="Arial Narrow" panose="020B0606020202030204" pitchFamily="34" charset="0"/>
                        </a:rPr>
                        <a:t> 16 at HL*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5,4,4 to include 2 Group A subjects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Minimum 5/6 over</a:t>
                      </a:r>
                      <a:r>
                        <a:rPr lang="en-GB" baseline="0" dirty="0" smtClean="0">
                          <a:latin typeface="Arial Narrow" panose="020B0606020202030204" pitchFamily="34" charset="0"/>
                        </a:rPr>
                        <a:t> all subjects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Science stream with 14/20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>
                          <a:latin typeface="Arial Narrow" panose="020B0606020202030204" pitchFamily="34" charset="0"/>
                        </a:rPr>
                        <a:t>Liceo</a:t>
                      </a:r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dirty="0" err="1" smtClean="0">
                          <a:latin typeface="Arial Narrow" panose="020B0606020202030204" pitchFamily="34" charset="0"/>
                        </a:rPr>
                        <a:t>Scientifico</a:t>
                      </a:r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 with 84 overall 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2.1 </a:t>
                      </a:r>
                    </a:p>
                    <a:p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overall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0039" y="6092367"/>
            <a:ext cx="863346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* IB</a:t>
            </a:r>
            <a:r>
              <a:rPr kumimoji="0" lang="en-GB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 diploma t</a:t>
            </a:r>
            <a:r>
              <a:rPr kumimoji="0" lang="en-GB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o include grade 5 in SL Maths and English if</a:t>
            </a:r>
            <a:r>
              <a:rPr kumimoji="0" lang="en-GB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 grade B not achieved at GCSE/</a:t>
            </a:r>
            <a:r>
              <a:rPr kumimoji="0" lang="en-GB" sz="14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iGCSE</a:t>
            </a:r>
            <a:endParaRPr kumimoji="0" lang="en-GB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" panose="020B0606020202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621445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-3" y="6392624"/>
            <a:ext cx="9144004" cy="465377"/>
          </a:xfrm>
          <a:prstGeom prst="rect">
            <a:avLst/>
          </a:prstGeom>
          <a:solidFill>
            <a:srgbClr val="1F497D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107504" y="384078"/>
            <a:ext cx="5062538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000" b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 smtClean="0"/>
              <a:t>St George’s English language requirements</a:t>
            </a:r>
            <a:endParaRPr dirty="0"/>
          </a:p>
        </p:txBody>
      </p:sp>
      <p:sp>
        <p:nvSpPr>
          <p:cNvPr id="133" name="Shape 133"/>
          <p:cNvSpPr/>
          <p:nvPr/>
        </p:nvSpPr>
        <p:spPr>
          <a:xfrm>
            <a:off x="-1" y="1399741"/>
            <a:ext cx="9144003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pic>
        <p:nvPicPr>
          <p:cNvPr id="135" name="image2.jpg" descr="StG_CMY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8729" y="116632"/>
            <a:ext cx="2464771" cy="115212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982522"/>
              </p:ext>
            </p:extLst>
          </p:nvPr>
        </p:nvGraphicFramePr>
        <p:xfrm>
          <a:off x="744854" y="1729740"/>
          <a:ext cx="7654290" cy="35661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65861"/>
                <a:gridCol w="1021079"/>
                <a:gridCol w="1093470"/>
                <a:gridCol w="1093470"/>
                <a:gridCol w="1093470"/>
                <a:gridCol w="1093470"/>
                <a:gridCol w="1093470"/>
              </a:tblGrid>
              <a:tr h="1210878">
                <a:tc>
                  <a:txBody>
                    <a:bodyPr/>
                    <a:lstStyle/>
                    <a:p>
                      <a:r>
                        <a:rPr lang="en-GB" dirty="0" smtClean="0"/>
                        <a:t>Qualification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GCSE</a:t>
                      </a:r>
                      <a:r>
                        <a:rPr lang="en-GB" baseline="0" dirty="0" smtClean="0"/>
                        <a:t> / IGCSE / O level English as a First Language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GCSE</a:t>
                      </a:r>
                      <a:r>
                        <a:rPr lang="en-GB" baseline="0" dirty="0" smtClean="0"/>
                        <a:t> / IGCSE / O level English as a Second Language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IB diploma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IELTS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OIB (French </a:t>
                      </a:r>
                      <a:r>
                        <a:rPr lang="en-GB" dirty="0" err="1" smtClean="0"/>
                        <a:t>Bacc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Matura Bilingual Award</a:t>
                      </a:r>
                      <a:endParaRPr lang="en-GB" dirty="0"/>
                    </a:p>
                  </a:txBody>
                  <a:tcPr/>
                </a:tc>
              </a:tr>
              <a:tr h="987819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Medicine MBBS</a:t>
                      </a:r>
                      <a:r>
                        <a:rPr lang="en-GB" baseline="0" dirty="0" smtClean="0">
                          <a:latin typeface="Arial Narrow" panose="020B0606020202030204" pitchFamily="34" charset="0"/>
                        </a:rPr>
                        <a:t> and other clinical courses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B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A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SL</a:t>
                      </a:r>
                      <a:r>
                        <a:rPr lang="en-GB" baseline="0" dirty="0" smtClean="0">
                          <a:latin typeface="Arial Narrow" panose="020B0606020202030204" pitchFamily="34" charset="0"/>
                        </a:rPr>
                        <a:t> English grade 5 / HL English Language grade 4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7.0 overall including 7.0 in Writing and 6.5 in each other section</a:t>
                      </a:r>
                    </a:p>
                    <a:p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14/20 in English in bilingual award</a:t>
                      </a:r>
                    </a:p>
                    <a:p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5/6 in English</a:t>
                      </a:r>
                      <a:r>
                        <a:rPr lang="en-GB" baseline="0" dirty="0" smtClean="0">
                          <a:latin typeface="Arial Narrow" panose="020B0606020202030204" pitchFamily="34" charset="0"/>
                        </a:rPr>
                        <a:t> in bilingual award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987819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Biomedical</a:t>
                      </a:r>
                      <a:r>
                        <a:rPr lang="en-GB" baseline="0" dirty="0" smtClean="0">
                          <a:latin typeface="Arial Narrow" panose="020B0606020202030204" pitchFamily="34" charset="0"/>
                        </a:rPr>
                        <a:t> Science BSc/</a:t>
                      </a:r>
                      <a:r>
                        <a:rPr lang="en-GB" baseline="0" dirty="0" err="1" smtClean="0">
                          <a:latin typeface="Arial Narrow" panose="020B0606020202030204" pitchFamily="34" charset="0"/>
                        </a:rPr>
                        <a:t>MSci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C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A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SL</a:t>
                      </a:r>
                      <a:r>
                        <a:rPr lang="en-GB" baseline="0" dirty="0" smtClean="0">
                          <a:latin typeface="Arial Narrow" panose="020B0606020202030204" pitchFamily="34" charset="0"/>
                        </a:rPr>
                        <a:t> English grade 5 / HL English Language grade 4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6.5 overall including minimum</a:t>
                      </a:r>
                      <a:r>
                        <a:rPr lang="en-GB" baseline="0" dirty="0" smtClean="0">
                          <a:latin typeface="Arial Narrow" panose="020B0606020202030204" pitchFamily="34" charset="0"/>
                        </a:rPr>
                        <a:t> 6.0 in each section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14/20 in English in bilingual</a:t>
                      </a:r>
                      <a:r>
                        <a:rPr lang="en-GB" baseline="0" dirty="0" smtClean="0">
                          <a:latin typeface="Arial Narrow" panose="020B0606020202030204" pitchFamily="34" charset="0"/>
                        </a:rPr>
                        <a:t> award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5/6 in English in bilingual award</a:t>
                      </a:r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1603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1499</Words>
  <Application>Microsoft Office PowerPoint</Application>
  <PresentationFormat>On-screen Show (4:3)</PresentationFormat>
  <Paragraphs>298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ＭＳ Ｐゴシック</vt:lpstr>
      <vt:lpstr>Arial</vt:lpstr>
      <vt:lpstr>Arial Narrow</vt:lpstr>
      <vt:lpstr>Calibri</vt:lpstr>
      <vt:lpstr>Calibri Light</vt:lpstr>
      <vt:lpstr>Helvetica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Fitch</dc:creator>
  <cp:lastModifiedBy>Mark Blakemore</cp:lastModifiedBy>
  <cp:revision>31</cp:revision>
  <cp:lastPrinted>2017-05-03T13:44:36Z</cp:lastPrinted>
  <dcterms:modified xsi:type="dcterms:W3CDTF">2017-09-13T02:17:30Z</dcterms:modified>
</cp:coreProperties>
</file>